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Rziskovalna%20-KATALIZATOR\rezultati%20s%20grafi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H:\Rziskovalna%20-KATALIZATOR\rezultati%20s%20graf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&#353;per\Desktop\Rziskovalna%20-KATALIZATOR\rezultati%20s%20graf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Rziskovalna%20-KATALIZATOR\rezultati%20s%20graf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Rziskovalna%20-KATALIZATOR\rezultati%20s%20grafi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H:\Rziskovalna%20-KATALIZATOR\rezultati%20s%20grafi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H:\Rziskovalna%20-KATALIZATOR\rezultati%20s%20grafi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H:\Rziskovalna%20-KATALIZATOR\rezultati%20s%20grafi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H:\Rziskovalna%20-KATALIZATOR\rezultati%20s%20grafi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H:\Rziskovalna%20-KATALIZATOR\rezultati%20s%20graf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002405949256337E-2"/>
          <c:y val="5.1400554097404488E-2"/>
          <c:w val="0.72070559930008748"/>
          <c:h val="0.74958552055993"/>
        </c:manualLayout>
      </c:layout>
      <c:lineChart>
        <c:grouping val="standard"/>
        <c:varyColors val="0"/>
        <c:ser>
          <c:idx val="0"/>
          <c:order val="0"/>
          <c:tx>
            <c:v>Prosti tek</c:v>
          </c:tx>
          <c:cat>
            <c:numRef>
              <c:f>List2!$D$1:$D$14</c:f>
              <c:numCache>
                <c:formatCode>General</c:formatCode>
                <c:ptCount val="14"/>
                <c:pt idx="0">
                  <c:v>27986</c:v>
                </c:pt>
                <c:pt idx="1">
                  <c:v>31490</c:v>
                </c:pt>
                <c:pt idx="2">
                  <c:v>53474</c:v>
                </c:pt>
                <c:pt idx="3">
                  <c:v>68310</c:v>
                </c:pt>
                <c:pt idx="4">
                  <c:v>86362</c:v>
                </c:pt>
                <c:pt idx="5">
                  <c:v>94129</c:v>
                </c:pt>
                <c:pt idx="6">
                  <c:v>102445</c:v>
                </c:pt>
                <c:pt idx="7">
                  <c:v>102961</c:v>
                </c:pt>
                <c:pt idx="8">
                  <c:v>103499</c:v>
                </c:pt>
                <c:pt idx="9">
                  <c:v>111622</c:v>
                </c:pt>
                <c:pt idx="10">
                  <c:v>118879</c:v>
                </c:pt>
                <c:pt idx="11">
                  <c:v>131378</c:v>
                </c:pt>
                <c:pt idx="12">
                  <c:v>144619</c:v>
                </c:pt>
                <c:pt idx="13">
                  <c:v>156374</c:v>
                </c:pt>
              </c:numCache>
            </c:numRef>
          </c:cat>
          <c:val>
            <c:numRef>
              <c:f>List2!$G$1:$G$14</c:f>
              <c:numCache>
                <c:formatCode>0.00</c:formatCode>
                <c:ptCount val="14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0.09</c:v>
                </c:pt>
                <c:pt idx="9">
                  <c:v>0.01</c:v>
                </c:pt>
                <c:pt idx="10">
                  <c:v>0</c:v>
                </c:pt>
                <c:pt idx="11">
                  <c:v>7.0000000000000007E-2</c:v>
                </c:pt>
                <c:pt idx="12">
                  <c:v>0.01</c:v>
                </c:pt>
                <c:pt idx="13">
                  <c:v>0.02</c:v>
                </c:pt>
              </c:numCache>
            </c:numRef>
          </c:val>
          <c:smooth val="0"/>
        </c:ser>
        <c:ser>
          <c:idx val="1"/>
          <c:order val="1"/>
          <c:tx>
            <c:v>Povišani obrati</c:v>
          </c:tx>
          <c:val>
            <c:numRef>
              <c:f>List2!$I$1:$I$14</c:f>
              <c:numCache>
                <c:formatCode>0.00</c:formatCode>
                <c:ptCount val="14"/>
                <c:pt idx="0">
                  <c:v>0</c:v>
                </c:pt>
                <c:pt idx="1">
                  <c:v>0.02</c:v>
                </c:pt>
                <c:pt idx="2">
                  <c:v>0.02</c:v>
                </c:pt>
                <c:pt idx="3">
                  <c:v>0.01</c:v>
                </c:pt>
                <c:pt idx="4">
                  <c:v>0.01</c:v>
                </c:pt>
                <c:pt idx="5">
                  <c:v>0</c:v>
                </c:pt>
                <c:pt idx="6">
                  <c:v>0.01</c:v>
                </c:pt>
                <c:pt idx="7">
                  <c:v>0</c:v>
                </c:pt>
                <c:pt idx="8">
                  <c:v>7.0000000000000007E-2</c:v>
                </c:pt>
                <c:pt idx="9">
                  <c:v>0.01</c:v>
                </c:pt>
                <c:pt idx="10">
                  <c:v>0.02</c:v>
                </c:pt>
                <c:pt idx="11">
                  <c:v>7.0000000000000007E-2</c:v>
                </c:pt>
                <c:pt idx="12">
                  <c:v>0.01</c:v>
                </c:pt>
                <c:pt idx="1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703296"/>
        <c:axId val="39705216"/>
      </c:lineChart>
      <c:catAx>
        <c:axId val="39703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sl-SI" sz="1400"/>
                  <a:t>Št. prevoženih kilometrov</a:t>
                </a:r>
                <a:r>
                  <a:rPr lang="sl-SI" sz="1400" baseline="0"/>
                  <a:t> [km]</a:t>
                </a:r>
                <a:endParaRPr lang="sl-SI" sz="14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l-SI"/>
          </a:p>
        </c:txPr>
        <c:crossAx val="39705216"/>
        <c:crosses val="autoZero"/>
        <c:auto val="1"/>
        <c:lblAlgn val="ctr"/>
        <c:lblOffset val="100"/>
        <c:noMultiLvlLbl val="0"/>
      </c:catAx>
      <c:valAx>
        <c:axId val="397052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sl-SI" sz="1400"/>
                  <a:t>% CO [%]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l-SI"/>
          </a:p>
        </c:txPr>
        <c:crossAx val="397032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sl-SI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v>Prosti tek</c:v>
          </c:tx>
          <c:cat>
            <c:numRef>
              <c:f>List10!$D$1:$D$8</c:f>
              <c:numCache>
                <c:formatCode>General</c:formatCode>
                <c:ptCount val="8"/>
                <c:pt idx="0">
                  <c:v>28832</c:v>
                </c:pt>
                <c:pt idx="1">
                  <c:v>31150</c:v>
                </c:pt>
                <c:pt idx="2">
                  <c:v>34112</c:v>
                </c:pt>
                <c:pt idx="3">
                  <c:v>97355</c:v>
                </c:pt>
                <c:pt idx="4">
                  <c:v>124694</c:v>
                </c:pt>
                <c:pt idx="5">
                  <c:v>134747</c:v>
                </c:pt>
                <c:pt idx="6">
                  <c:v>135218</c:v>
                </c:pt>
                <c:pt idx="7">
                  <c:v>152938</c:v>
                </c:pt>
              </c:numCache>
            </c:numRef>
          </c:cat>
          <c:val>
            <c:numRef>
              <c:f>List10!$G$1:$G$8</c:f>
              <c:numCache>
                <c:formatCode>0.00</c:formatCode>
                <c:ptCount val="8"/>
                <c:pt idx="0">
                  <c:v>0.01</c:v>
                </c:pt>
                <c:pt idx="1">
                  <c:v>7.0000000000000007E-2</c:v>
                </c:pt>
                <c:pt idx="2">
                  <c:v>0.25</c:v>
                </c:pt>
                <c:pt idx="3">
                  <c:v>0.06</c:v>
                </c:pt>
                <c:pt idx="4">
                  <c:v>0.09</c:v>
                </c:pt>
                <c:pt idx="5">
                  <c:v>0.13</c:v>
                </c:pt>
                <c:pt idx="6">
                  <c:v>0.04</c:v>
                </c:pt>
                <c:pt idx="7">
                  <c:v>0.01</c:v>
                </c:pt>
              </c:numCache>
            </c:numRef>
          </c:val>
          <c:smooth val="0"/>
        </c:ser>
        <c:ser>
          <c:idx val="1"/>
          <c:order val="1"/>
          <c:tx>
            <c:v>Povišani obrati</c:v>
          </c:tx>
          <c:val>
            <c:numRef>
              <c:f>List10!$I$1:$I$8</c:f>
              <c:numCache>
                <c:formatCode>0.00</c:formatCode>
                <c:ptCount val="8"/>
                <c:pt idx="0">
                  <c:v>0.02</c:v>
                </c:pt>
                <c:pt idx="1">
                  <c:v>0.09</c:v>
                </c:pt>
                <c:pt idx="2">
                  <c:v>0.27</c:v>
                </c:pt>
                <c:pt idx="3">
                  <c:v>0.04</c:v>
                </c:pt>
                <c:pt idx="4">
                  <c:v>0.01</c:v>
                </c:pt>
                <c:pt idx="5">
                  <c:v>0.08</c:v>
                </c:pt>
                <c:pt idx="6">
                  <c:v>0.05</c:v>
                </c:pt>
                <c:pt idx="7">
                  <c:v>0.8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749312"/>
        <c:axId val="80751232"/>
      </c:lineChart>
      <c:catAx>
        <c:axId val="80749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l-SI"/>
                  <a:t>Št. prevoženih kilometrov [km]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0751232"/>
        <c:crosses val="autoZero"/>
        <c:auto val="1"/>
        <c:lblAlgn val="ctr"/>
        <c:lblOffset val="100"/>
        <c:noMultiLvlLbl val="0"/>
      </c:catAx>
      <c:valAx>
        <c:axId val="807512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l-SI"/>
                  <a:t>% CO [%]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80749312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400"/>
      </a:pPr>
      <a:endParaRPr lang="sl-S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v>Prosti tek</c:v>
          </c:tx>
          <c:cat>
            <c:numRef>
              <c:f>List2!$E$39:$E$52</c:f>
              <c:numCache>
                <c:formatCode>0.000</c:formatCode>
                <c:ptCount val="14"/>
                <c:pt idx="0">
                  <c:v>0.996</c:v>
                </c:pt>
                <c:pt idx="1">
                  <c:v>0.997</c:v>
                </c:pt>
                <c:pt idx="2">
                  <c:v>0.998</c:v>
                </c:pt>
                <c:pt idx="3">
                  <c:v>0.999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1.002</c:v>
                </c:pt>
                <c:pt idx="9">
                  <c:v>1.002</c:v>
                </c:pt>
                <c:pt idx="10">
                  <c:v>1.008</c:v>
                </c:pt>
                <c:pt idx="11">
                  <c:v>1.01</c:v>
                </c:pt>
                <c:pt idx="12">
                  <c:v>1.014</c:v>
                </c:pt>
                <c:pt idx="13">
                  <c:v>1.0169999999999999</c:v>
                </c:pt>
              </c:numCache>
            </c:numRef>
          </c:cat>
          <c:val>
            <c:numRef>
              <c:f>List2!$G$39:$G$51</c:f>
              <c:numCache>
                <c:formatCode>0.00</c:formatCode>
                <c:ptCount val="13"/>
                <c:pt idx="0">
                  <c:v>0.03</c:v>
                </c:pt>
                <c:pt idx="1">
                  <c:v>7.0000000000000007E-2</c:v>
                </c:pt>
                <c:pt idx="2">
                  <c:v>0.01</c:v>
                </c:pt>
                <c:pt idx="3">
                  <c:v>0</c:v>
                </c:pt>
                <c:pt idx="4">
                  <c:v>0.01</c:v>
                </c:pt>
                <c:pt idx="5">
                  <c:v>0.03</c:v>
                </c:pt>
                <c:pt idx="6">
                  <c:v>0</c:v>
                </c:pt>
                <c:pt idx="7">
                  <c:v>0.09</c:v>
                </c:pt>
                <c:pt idx="8">
                  <c:v>0.02</c:v>
                </c:pt>
                <c:pt idx="9">
                  <c:v>0</c:v>
                </c:pt>
                <c:pt idx="10">
                  <c:v>0</c:v>
                </c:pt>
                <c:pt idx="11">
                  <c:v>0.02</c:v>
                </c:pt>
                <c:pt idx="12">
                  <c:v>0.01</c:v>
                </c:pt>
              </c:numCache>
            </c:numRef>
          </c:val>
          <c:smooth val="0"/>
        </c:ser>
        <c:ser>
          <c:idx val="1"/>
          <c:order val="1"/>
          <c:tx>
            <c:v>Povišani obrati</c:v>
          </c:tx>
          <c:cat>
            <c:numRef>
              <c:f>List2!$E$39:$E$52</c:f>
              <c:numCache>
                <c:formatCode>0.000</c:formatCode>
                <c:ptCount val="14"/>
                <c:pt idx="0">
                  <c:v>0.996</c:v>
                </c:pt>
                <c:pt idx="1">
                  <c:v>0.997</c:v>
                </c:pt>
                <c:pt idx="2">
                  <c:v>0.998</c:v>
                </c:pt>
                <c:pt idx="3">
                  <c:v>0.999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1.002</c:v>
                </c:pt>
                <c:pt idx="9">
                  <c:v>1.002</c:v>
                </c:pt>
                <c:pt idx="10">
                  <c:v>1.008</c:v>
                </c:pt>
                <c:pt idx="11">
                  <c:v>1.01</c:v>
                </c:pt>
                <c:pt idx="12">
                  <c:v>1.014</c:v>
                </c:pt>
                <c:pt idx="13">
                  <c:v>1.0169999999999999</c:v>
                </c:pt>
              </c:numCache>
            </c:numRef>
          </c:cat>
          <c:val>
            <c:numRef>
              <c:f>List2!$I$39:$I$52</c:f>
              <c:numCache>
                <c:formatCode>0.00</c:formatCode>
                <c:ptCount val="14"/>
                <c:pt idx="0">
                  <c:v>0.01</c:v>
                </c:pt>
                <c:pt idx="1">
                  <c:v>7.0000000000000007E-2</c:v>
                </c:pt>
                <c:pt idx="2">
                  <c:v>0.01</c:v>
                </c:pt>
                <c:pt idx="3">
                  <c:v>0.02</c:v>
                </c:pt>
                <c:pt idx="4">
                  <c:v>0</c:v>
                </c:pt>
                <c:pt idx="5">
                  <c:v>0.02</c:v>
                </c:pt>
                <c:pt idx="6">
                  <c:v>0</c:v>
                </c:pt>
                <c:pt idx="7">
                  <c:v>7.0000000000000007E-2</c:v>
                </c:pt>
                <c:pt idx="8">
                  <c:v>0.02</c:v>
                </c:pt>
                <c:pt idx="9">
                  <c:v>0</c:v>
                </c:pt>
                <c:pt idx="10">
                  <c:v>0.01</c:v>
                </c:pt>
                <c:pt idx="11">
                  <c:v>0</c:v>
                </c:pt>
                <c:pt idx="12">
                  <c:v>0.01</c:v>
                </c:pt>
                <c:pt idx="13">
                  <c:v>0.01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891712"/>
        <c:axId val="39893632"/>
      </c:lineChart>
      <c:catAx>
        <c:axId val="39891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sl-SI" sz="1400"/>
                  <a:t>Razmernik zraka</a:t>
                </a:r>
              </a:p>
            </c:rich>
          </c:tx>
          <c:layout/>
          <c:overlay val="0"/>
        </c:title>
        <c:numFmt formatCode="0.0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l-SI"/>
          </a:p>
        </c:txPr>
        <c:crossAx val="39893632"/>
        <c:crosses val="autoZero"/>
        <c:auto val="1"/>
        <c:lblAlgn val="ctr"/>
        <c:lblOffset val="100"/>
        <c:noMultiLvlLbl val="0"/>
      </c:catAx>
      <c:valAx>
        <c:axId val="398936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sl-SI" sz="1400"/>
                  <a:t>% CO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l-SI"/>
          </a:p>
        </c:txPr>
        <c:crossAx val="398917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sl-SI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64129483814524"/>
          <c:y val="2.8252405949256341E-2"/>
          <c:w val="0.8672647123928785"/>
          <c:h val="0.74958552055993"/>
        </c:manualLayout>
      </c:layout>
      <c:lineChart>
        <c:grouping val="stacked"/>
        <c:varyColors val="0"/>
        <c:ser>
          <c:idx val="0"/>
          <c:order val="0"/>
          <c:cat>
            <c:numRef>
              <c:f>List2!$D$1:$D$14</c:f>
              <c:numCache>
                <c:formatCode>General</c:formatCode>
                <c:ptCount val="14"/>
                <c:pt idx="0">
                  <c:v>27986</c:v>
                </c:pt>
                <c:pt idx="1">
                  <c:v>31490</c:v>
                </c:pt>
                <c:pt idx="2">
                  <c:v>53474</c:v>
                </c:pt>
                <c:pt idx="3">
                  <c:v>68310</c:v>
                </c:pt>
                <c:pt idx="4">
                  <c:v>86362</c:v>
                </c:pt>
                <c:pt idx="5">
                  <c:v>94129</c:v>
                </c:pt>
                <c:pt idx="6">
                  <c:v>102445</c:v>
                </c:pt>
                <c:pt idx="7">
                  <c:v>102961</c:v>
                </c:pt>
                <c:pt idx="8">
                  <c:v>103499</c:v>
                </c:pt>
                <c:pt idx="9">
                  <c:v>111622</c:v>
                </c:pt>
                <c:pt idx="10">
                  <c:v>118879</c:v>
                </c:pt>
                <c:pt idx="11">
                  <c:v>131378</c:v>
                </c:pt>
                <c:pt idx="12">
                  <c:v>144619</c:v>
                </c:pt>
                <c:pt idx="13">
                  <c:v>156374</c:v>
                </c:pt>
              </c:numCache>
            </c:numRef>
          </c:cat>
          <c:val>
            <c:numRef>
              <c:f>List2!$E$1:$E$14</c:f>
              <c:numCache>
                <c:formatCode>0.000</c:formatCode>
                <c:ptCount val="14"/>
                <c:pt idx="0">
                  <c:v>1</c:v>
                </c:pt>
                <c:pt idx="1">
                  <c:v>1.002</c:v>
                </c:pt>
                <c:pt idx="2">
                  <c:v>1</c:v>
                </c:pt>
                <c:pt idx="3">
                  <c:v>1.0169999999999999</c:v>
                </c:pt>
                <c:pt idx="4">
                  <c:v>0.996</c:v>
                </c:pt>
                <c:pt idx="5">
                  <c:v>1.002</c:v>
                </c:pt>
                <c:pt idx="6">
                  <c:v>1.008</c:v>
                </c:pt>
                <c:pt idx="7">
                  <c:v>1</c:v>
                </c:pt>
                <c:pt idx="8">
                  <c:v>1</c:v>
                </c:pt>
                <c:pt idx="9">
                  <c:v>1.014</c:v>
                </c:pt>
                <c:pt idx="10">
                  <c:v>0.999</c:v>
                </c:pt>
                <c:pt idx="11">
                  <c:v>0.997</c:v>
                </c:pt>
                <c:pt idx="12">
                  <c:v>0.998</c:v>
                </c:pt>
                <c:pt idx="13">
                  <c:v>1.01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10784"/>
        <c:axId val="74675712"/>
      </c:lineChart>
      <c:catAx>
        <c:axId val="39910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Š</a:t>
                </a:r>
                <a:r>
                  <a:rPr lang="sl-SI" sz="1400"/>
                  <a:t>t. prevoženih kilometrov [km]</a:t>
                </a:r>
                <a:endParaRPr lang="en-US" sz="14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l-SI"/>
          </a:p>
        </c:txPr>
        <c:crossAx val="74675712"/>
        <c:crosses val="autoZero"/>
        <c:auto val="1"/>
        <c:lblAlgn val="ctr"/>
        <c:lblOffset val="100"/>
        <c:noMultiLvlLbl val="0"/>
      </c:catAx>
      <c:valAx>
        <c:axId val="746757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sl-SI" sz="1600"/>
                  <a:t>Razmernik zraka</a:t>
                </a:r>
              </a:p>
            </c:rich>
          </c:tx>
          <c:layout/>
          <c:overlay val="0"/>
        </c:title>
        <c:numFmt formatCode="0.0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l-SI"/>
          </a:p>
        </c:txPr>
        <c:crossAx val="39910784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v>Prosti tek</c:v>
          </c:tx>
          <c:cat>
            <c:numRef>
              <c:f>List4!$D$1:$D$11</c:f>
              <c:numCache>
                <c:formatCode>General</c:formatCode>
                <c:ptCount val="11"/>
                <c:pt idx="0">
                  <c:v>26134</c:v>
                </c:pt>
                <c:pt idx="1">
                  <c:v>53769</c:v>
                </c:pt>
                <c:pt idx="2">
                  <c:v>77793</c:v>
                </c:pt>
                <c:pt idx="3">
                  <c:v>80859</c:v>
                </c:pt>
                <c:pt idx="4">
                  <c:v>86594</c:v>
                </c:pt>
                <c:pt idx="5">
                  <c:v>93749</c:v>
                </c:pt>
                <c:pt idx="6">
                  <c:v>94006</c:v>
                </c:pt>
                <c:pt idx="7">
                  <c:v>98749</c:v>
                </c:pt>
                <c:pt idx="8">
                  <c:v>125347</c:v>
                </c:pt>
                <c:pt idx="9">
                  <c:v>165016</c:v>
                </c:pt>
                <c:pt idx="10">
                  <c:v>182388</c:v>
                </c:pt>
              </c:numCache>
            </c:numRef>
          </c:cat>
          <c:val>
            <c:numRef>
              <c:f>List4!$G$1:$G$11</c:f>
              <c:numCache>
                <c:formatCode>0.00</c:formatCode>
                <c:ptCount val="11"/>
                <c:pt idx="0">
                  <c:v>0.02</c:v>
                </c:pt>
                <c:pt idx="1">
                  <c:v>0.11</c:v>
                </c:pt>
                <c:pt idx="2">
                  <c:v>7.0000000000000007E-2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0.44</c:v>
                </c:pt>
                <c:pt idx="9">
                  <c:v>0</c:v>
                </c:pt>
                <c:pt idx="10">
                  <c:v>0.03</c:v>
                </c:pt>
              </c:numCache>
            </c:numRef>
          </c:val>
          <c:smooth val="0"/>
        </c:ser>
        <c:ser>
          <c:idx val="1"/>
          <c:order val="1"/>
          <c:tx>
            <c:v>Povišani obrati</c:v>
          </c:tx>
          <c:val>
            <c:numRef>
              <c:f>List4!$I$1:$I$11</c:f>
              <c:numCache>
                <c:formatCode>0.00</c:formatCode>
                <c:ptCount val="11"/>
                <c:pt idx="0">
                  <c:v>0.02</c:v>
                </c:pt>
                <c:pt idx="1">
                  <c:v>0.08</c:v>
                </c:pt>
                <c:pt idx="2">
                  <c:v>0.01</c:v>
                </c:pt>
                <c:pt idx="3">
                  <c:v>0.25</c:v>
                </c:pt>
                <c:pt idx="4">
                  <c:v>0.14000000000000001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0.23</c:v>
                </c:pt>
                <c:pt idx="9">
                  <c:v>0.01</c:v>
                </c:pt>
                <c:pt idx="10">
                  <c:v>0.09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705536"/>
        <c:axId val="72221440"/>
      </c:lineChart>
      <c:catAx>
        <c:axId val="74705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l-SI"/>
                  <a:t>Št. prevoženih kilometrov [km]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2221440"/>
        <c:crosses val="autoZero"/>
        <c:auto val="1"/>
        <c:lblAlgn val="ctr"/>
        <c:lblOffset val="100"/>
        <c:noMultiLvlLbl val="0"/>
      </c:catAx>
      <c:valAx>
        <c:axId val="722214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l-SI"/>
                  <a:t>% CO [%]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74705536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400"/>
      </a:pPr>
      <a:endParaRPr lang="sl-S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v>Prosti tek</c:v>
          </c:tx>
          <c:cat>
            <c:numRef>
              <c:f>List4!$E$31:$E$41</c:f>
              <c:numCache>
                <c:formatCode>0.000</c:formatCode>
                <c:ptCount val="11"/>
                <c:pt idx="0">
                  <c:v>0.99099999999999999</c:v>
                </c:pt>
                <c:pt idx="1">
                  <c:v>0.997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1.002</c:v>
                </c:pt>
                <c:pt idx="6">
                  <c:v>1.002</c:v>
                </c:pt>
                <c:pt idx="7">
                  <c:v>1.006</c:v>
                </c:pt>
                <c:pt idx="8">
                  <c:v>1.0069999999999999</c:v>
                </c:pt>
                <c:pt idx="9">
                  <c:v>1.01</c:v>
                </c:pt>
                <c:pt idx="10">
                  <c:v>1.012</c:v>
                </c:pt>
              </c:numCache>
            </c:numRef>
          </c:cat>
          <c:val>
            <c:numRef>
              <c:f>List4!$G$31:$G$41</c:f>
              <c:numCache>
                <c:formatCode>0.00</c:formatCode>
                <c:ptCount val="11"/>
                <c:pt idx="0">
                  <c:v>0.44</c:v>
                </c:pt>
                <c:pt idx="1">
                  <c:v>0.02</c:v>
                </c:pt>
                <c:pt idx="2">
                  <c:v>0.11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7.0000000000000007E-2</c:v>
                </c:pt>
                <c:pt idx="8">
                  <c:v>0</c:v>
                </c:pt>
                <c:pt idx="9">
                  <c:v>0.03</c:v>
                </c:pt>
                <c:pt idx="10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v>Povišani obrati</c:v>
          </c:tx>
          <c:cat>
            <c:numRef>
              <c:f>List4!$E$31:$E$41</c:f>
              <c:numCache>
                <c:formatCode>0.000</c:formatCode>
                <c:ptCount val="11"/>
                <c:pt idx="0">
                  <c:v>0.99099999999999999</c:v>
                </c:pt>
                <c:pt idx="1">
                  <c:v>0.997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1.002</c:v>
                </c:pt>
                <c:pt idx="6">
                  <c:v>1.002</c:v>
                </c:pt>
                <c:pt idx="7">
                  <c:v>1.006</c:v>
                </c:pt>
                <c:pt idx="8">
                  <c:v>1.0069999999999999</c:v>
                </c:pt>
                <c:pt idx="9">
                  <c:v>1.01</c:v>
                </c:pt>
                <c:pt idx="10">
                  <c:v>1.012</c:v>
                </c:pt>
              </c:numCache>
            </c:numRef>
          </c:cat>
          <c:val>
            <c:numRef>
              <c:f>List4!$I$31:$I$41</c:f>
              <c:numCache>
                <c:formatCode>0.00</c:formatCode>
                <c:ptCount val="11"/>
                <c:pt idx="0">
                  <c:v>0.23</c:v>
                </c:pt>
                <c:pt idx="1">
                  <c:v>0.02</c:v>
                </c:pt>
                <c:pt idx="2">
                  <c:v>0.08</c:v>
                </c:pt>
                <c:pt idx="3">
                  <c:v>0</c:v>
                </c:pt>
                <c:pt idx="4">
                  <c:v>0</c:v>
                </c:pt>
                <c:pt idx="5">
                  <c:v>0.14000000000000001</c:v>
                </c:pt>
                <c:pt idx="6">
                  <c:v>0.01</c:v>
                </c:pt>
                <c:pt idx="7">
                  <c:v>0.01</c:v>
                </c:pt>
                <c:pt idx="8">
                  <c:v>0</c:v>
                </c:pt>
                <c:pt idx="9">
                  <c:v>0.09</c:v>
                </c:pt>
                <c:pt idx="10">
                  <c:v>0.25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264320"/>
        <c:axId val="72266496"/>
      </c:lineChart>
      <c:catAx>
        <c:axId val="72264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l-SI"/>
                  <a:t>Razmernik zraka</a:t>
                </a:r>
              </a:p>
            </c:rich>
          </c:tx>
          <c:layout/>
          <c:overlay val="0"/>
        </c:title>
        <c:numFmt formatCode="0.000" sourceLinked="1"/>
        <c:majorTickMark val="out"/>
        <c:minorTickMark val="none"/>
        <c:tickLblPos val="nextTo"/>
        <c:crossAx val="72266496"/>
        <c:crosses val="autoZero"/>
        <c:auto val="1"/>
        <c:lblAlgn val="ctr"/>
        <c:lblOffset val="100"/>
        <c:noMultiLvlLbl val="0"/>
      </c:catAx>
      <c:valAx>
        <c:axId val="722664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l-SI"/>
                  <a:t>% CO [%]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72264320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400"/>
      </a:pPr>
      <a:endParaRPr lang="sl-S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08573928258967"/>
          <c:y val="5.1400554097404488E-2"/>
          <c:w val="0.86495559930008759"/>
          <c:h val="0.74958552055993"/>
        </c:manualLayout>
      </c:layout>
      <c:lineChart>
        <c:grouping val="stacked"/>
        <c:varyColors val="0"/>
        <c:ser>
          <c:idx val="0"/>
          <c:order val="0"/>
          <c:cat>
            <c:numRef>
              <c:f>List4!$D$1:$D$11</c:f>
              <c:numCache>
                <c:formatCode>General</c:formatCode>
                <c:ptCount val="11"/>
                <c:pt idx="0">
                  <c:v>26134</c:v>
                </c:pt>
                <c:pt idx="1">
                  <c:v>53769</c:v>
                </c:pt>
                <c:pt idx="2">
                  <c:v>77793</c:v>
                </c:pt>
                <c:pt idx="3">
                  <c:v>80859</c:v>
                </c:pt>
                <c:pt idx="4">
                  <c:v>86594</c:v>
                </c:pt>
                <c:pt idx="5">
                  <c:v>93749</c:v>
                </c:pt>
                <c:pt idx="6">
                  <c:v>94006</c:v>
                </c:pt>
                <c:pt idx="7">
                  <c:v>98749</c:v>
                </c:pt>
                <c:pt idx="8">
                  <c:v>125347</c:v>
                </c:pt>
                <c:pt idx="9">
                  <c:v>165016</c:v>
                </c:pt>
                <c:pt idx="10">
                  <c:v>182388</c:v>
                </c:pt>
              </c:numCache>
            </c:numRef>
          </c:cat>
          <c:val>
            <c:numRef>
              <c:f>List4!$E$1:$E$11</c:f>
              <c:numCache>
                <c:formatCode>0.000</c:formatCode>
                <c:ptCount val="11"/>
                <c:pt idx="0">
                  <c:v>0.997</c:v>
                </c:pt>
                <c:pt idx="1">
                  <c:v>1</c:v>
                </c:pt>
                <c:pt idx="2">
                  <c:v>1.006</c:v>
                </c:pt>
                <c:pt idx="3">
                  <c:v>1.012</c:v>
                </c:pt>
                <c:pt idx="4">
                  <c:v>1.002</c:v>
                </c:pt>
                <c:pt idx="5">
                  <c:v>1</c:v>
                </c:pt>
                <c:pt idx="6">
                  <c:v>1.0069999999999999</c:v>
                </c:pt>
                <c:pt idx="7">
                  <c:v>1</c:v>
                </c:pt>
                <c:pt idx="8">
                  <c:v>0.99099999999999999</c:v>
                </c:pt>
                <c:pt idx="9">
                  <c:v>1.002</c:v>
                </c:pt>
                <c:pt idx="10">
                  <c:v>1.01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944320"/>
        <c:axId val="77946240"/>
      </c:lineChart>
      <c:catAx>
        <c:axId val="77944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l-SI"/>
                  <a:t>Št. prevoženih kilometrov [km]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7946240"/>
        <c:crosses val="autoZero"/>
        <c:auto val="1"/>
        <c:lblAlgn val="ctr"/>
        <c:lblOffset val="100"/>
        <c:noMultiLvlLbl val="0"/>
      </c:catAx>
      <c:valAx>
        <c:axId val="779462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l-SI"/>
                  <a:t>Razmernik zraka</a:t>
                </a:r>
              </a:p>
            </c:rich>
          </c:tx>
          <c:layout/>
          <c:overlay val="0"/>
        </c:title>
        <c:numFmt formatCode="0.000" sourceLinked="1"/>
        <c:majorTickMark val="out"/>
        <c:minorTickMark val="none"/>
        <c:tickLblPos val="nextTo"/>
        <c:crossAx val="7794432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400"/>
      </a:pPr>
      <a:endParaRPr lang="sl-S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v>Prosti tek</c:v>
          </c:tx>
          <c:cat>
            <c:numRef>
              <c:f>List5!$D$1:$D$18</c:f>
              <c:numCache>
                <c:formatCode>General</c:formatCode>
                <c:ptCount val="18"/>
                <c:pt idx="0">
                  <c:v>16434</c:v>
                </c:pt>
                <c:pt idx="1">
                  <c:v>26134</c:v>
                </c:pt>
                <c:pt idx="2">
                  <c:v>53769</c:v>
                </c:pt>
                <c:pt idx="3">
                  <c:v>67743</c:v>
                </c:pt>
                <c:pt idx="4">
                  <c:v>77793</c:v>
                </c:pt>
                <c:pt idx="5">
                  <c:v>80859</c:v>
                </c:pt>
                <c:pt idx="6">
                  <c:v>86594</c:v>
                </c:pt>
                <c:pt idx="7">
                  <c:v>93749</c:v>
                </c:pt>
                <c:pt idx="8">
                  <c:v>94006</c:v>
                </c:pt>
                <c:pt idx="9">
                  <c:v>98749</c:v>
                </c:pt>
                <c:pt idx="10">
                  <c:v>110305</c:v>
                </c:pt>
                <c:pt idx="11">
                  <c:v>125347</c:v>
                </c:pt>
                <c:pt idx="12">
                  <c:v>140589</c:v>
                </c:pt>
                <c:pt idx="13">
                  <c:v>155602</c:v>
                </c:pt>
                <c:pt idx="14">
                  <c:v>165016</c:v>
                </c:pt>
                <c:pt idx="15">
                  <c:v>182388</c:v>
                </c:pt>
                <c:pt idx="16">
                  <c:v>276965</c:v>
                </c:pt>
                <c:pt idx="17">
                  <c:v>310635</c:v>
                </c:pt>
              </c:numCache>
            </c:numRef>
          </c:cat>
          <c:val>
            <c:numRef>
              <c:f>List5!$G$1:$G$18</c:f>
              <c:numCache>
                <c:formatCode>0.00</c:formatCode>
                <c:ptCount val="18"/>
                <c:pt idx="0">
                  <c:v>0.31</c:v>
                </c:pt>
                <c:pt idx="1">
                  <c:v>0.02</c:v>
                </c:pt>
                <c:pt idx="2">
                  <c:v>0.11</c:v>
                </c:pt>
                <c:pt idx="3">
                  <c:v>0</c:v>
                </c:pt>
                <c:pt idx="4">
                  <c:v>7.0000000000000007E-2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0.01</c:v>
                </c:pt>
                <c:pt idx="11">
                  <c:v>0.44</c:v>
                </c:pt>
                <c:pt idx="12">
                  <c:v>0</c:v>
                </c:pt>
                <c:pt idx="13">
                  <c:v>0.02</c:v>
                </c:pt>
                <c:pt idx="14">
                  <c:v>0</c:v>
                </c:pt>
                <c:pt idx="15">
                  <c:v>0.03</c:v>
                </c:pt>
                <c:pt idx="16">
                  <c:v>0.08</c:v>
                </c:pt>
                <c:pt idx="17">
                  <c:v>0.06</c:v>
                </c:pt>
              </c:numCache>
            </c:numRef>
          </c:val>
          <c:smooth val="0"/>
        </c:ser>
        <c:ser>
          <c:idx val="1"/>
          <c:order val="1"/>
          <c:tx>
            <c:v>Povišani obrati</c:v>
          </c:tx>
          <c:val>
            <c:numRef>
              <c:f>List5!$I$1:$I$18</c:f>
              <c:numCache>
                <c:formatCode>0.00</c:formatCode>
                <c:ptCount val="18"/>
                <c:pt idx="0">
                  <c:v>0.08</c:v>
                </c:pt>
                <c:pt idx="1">
                  <c:v>0.02</c:v>
                </c:pt>
                <c:pt idx="2">
                  <c:v>0.08</c:v>
                </c:pt>
                <c:pt idx="3">
                  <c:v>0.03</c:v>
                </c:pt>
                <c:pt idx="4">
                  <c:v>0.01</c:v>
                </c:pt>
                <c:pt idx="5">
                  <c:v>0.25</c:v>
                </c:pt>
                <c:pt idx="6">
                  <c:v>0.14000000000000001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0.04</c:v>
                </c:pt>
                <c:pt idx="11">
                  <c:v>0.23</c:v>
                </c:pt>
                <c:pt idx="12">
                  <c:v>0</c:v>
                </c:pt>
                <c:pt idx="13">
                  <c:v>0.22</c:v>
                </c:pt>
                <c:pt idx="14">
                  <c:v>0.01</c:v>
                </c:pt>
                <c:pt idx="15">
                  <c:v>0.09</c:v>
                </c:pt>
                <c:pt idx="16">
                  <c:v>0.04</c:v>
                </c:pt>
                <c:pt idx="17">
                  <c:v>7.0000000000000007E-2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548608"/>
        <c:axId val="80550528"/>
      </c:lineChart>
      <c:catAx>
        <c:axId val="80548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l-SI"/>
                  <a:t>Št. prevoženih kilometrov [km]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0550528"/>
        <c:crosses val="autoZero"/>
        <c:auto val="1"/>
        <c:lblAlgn val="ctr"/>
        <c:lblOffset val="100"/>
        <c:noMultiLvlLbl val="0"/>
      </c:catAx>
      <c:valAx>
        <c:axId val="805505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l-SI"/>
                  <a:t>% CO [%]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80548608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400"/>
      </a:pPr>
      <a:endParaRPr lang="sl-S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002405949256337E-2"/>
          <c:y val="5.1400554097404488E-2"/>
          <c:w val="0.72070559930008748"/>
          <c:h val="0.74829104695246429"/>
        </c:manualLayout>
      </c:layout>
      <c:lineChart>
        <c:grouping val="stacked"/>
        <c:varyColors val="0"/>
        <c:ser>
          <c:idx val="0"/>
          <c:order val="0"/>
          <c:tx>
            <c:v>Prosti tek</c:v>
          </c:tx>
          <c:cat>
            <c:numRef>
              <c:f>List6!$D$1:$D$20</c:f>
              <c:numCache>
                <c:formatCode>General</c:formatCode>
                <c:ptCount val="20"/>
                <c:pt idx="0">
                  <c:v>27986</c:v>
                </c:pt>
                <c:pt idx="1">
                  <c:v>31490</c:v>
                </c:pt>
                <c:pt idx="2">
                  <c:v>53474</c:v>
                </c:pt>
                <c:pt idx="3">
                  <c:v>56701</c:v>
                </c:pt>
                <c:pt idx="4">
                  <c:v>68310</c:v>
                </c:pt>
                <c:pt idx="5">
                  <c:v>86362</c:v>
                </c:pt>
                <c:pt idx="6">
                  <c:v>94129</c:v>
                </c:pt>
                <c:pt idx="7">
                  <c:v>99489</c:v>
                </c:pt>
                <c:pt idx="8">
                  <c:v>102445</c:v>
                </c:pt>
                <c:pt idx="9">
                  <c:v>102961</c:v>
                </c:pt>
                <c:pt idx="10">
                  <c:v>103499</c:v>
                </c:pt>
                <c:pt idx="11">
                  <c:v>111622</c:v>
                </c:pt>
                <c:pt idx="12">
                  <c:v>118879</c:v>
                </c:pt>
                <c:pt idx="13">
                  <c:v>131378</c:v>
                </c:pt>
                <c:pt idx="14">
                  <c:v>144619</c:v>
                </c:pt>
                <c:pt idx="15">
                  <c:v>156374</c:v>
                </c:pt>
                <c:pt idx="16">
                  <c:v>185464</c:v>
                </c:pt>
                <c:pt idx="17">
                  <c:v>193000</c:v>
                </c:pt>
                <c:pt idx="18">
                  <c:v>234418</c:v>
                </c:pt>
                <c:pt idx="19">
                  <c:v>340855</c:v>
                </c:pt>
              </c:numCache>
            </c:numRef>
          </c:cat>
          <c:val>
            <c:numRef>
              <c:f>List6!$G$1:$G$20</c:f>
              <c:numCache>
                <c:formatCode>0.00</c:formatCode>
                <c:ptCount val="20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</c:v>
                </c:pt>
                <c:pt idx="4">
                  <c:v>0.04</c:v>
                </c:pt>
                <c:pt idx="5">
                  <c:v>0.03</c:v>
                </c:pt>
                <c:pt idx="6">
                  <c:v>0</c:v>
                </c:pt>
                <c:pt idx="7">
                  <c:v>0.01</c:v>
                </c:pt>
                <c:pt idx="8">
                  <c:v>0</c:v>
                </c:pt>
                <c:pt idx="9">
                  <c:v>0</c:v>
                </c:pt>
                <c:pt idx="10">
                  <c:v>0.09</c:v>
                </c:pt>
                <c:pt idx="11">
                  <c:v>0.01</c:v>
                </c:pt>
                <c:pt idx="12">
                  <c:v>0</c:v>
                </c:pt>
                <c:pt idx="13">
                  <c:v>7.0000000000000007E-2</c:v>
                </c:pt>
                <c:pt idx="14">
                  <c:v>0.01</c:v>
                </c:pt>
                <c:pt idx="15">
                  <c:v>0.02</c:v>
                </c:pt>
                <c:pt idx="16">
                  <c:v>0.47</c:v>
                </c:pt>
                <c:pt idx="17">
                  <c:v>0.1</c:v>
                </c:pt>
                <c:pt idx="18">
                  <c:v>0.06</c:v>
                </c:pt>
                <c:pt idx="19">
                  <c:v>0.04</c:v>
                </c:pt>
              </c:numCache>
            </c:numRef>
          </c:val>
          <c:smooth val="0"/>
        </c:ser>
        <c:ser>
          <c:idx val="1"/>
          <c:order val="1"/>
          <c:tx>
            <c:v>Povišani obrati</c:v>
          </c:tx>
          <c:val>
            <c:numRef>
              <c:f>List6!$I$1:$I$20</c:f>
              <c:numCache>
                <c:formatCode>0.00</c:formatCode>
                <c:ptCount val="20"/>
                <c:pt idx="0">
                  <c:v>0</c:v>
                </c:pt>
                <c:pt idx="1">
                  <c:v>0.02</c:v>
                </c:pt>
                <c:pt idx="2">
                  <c:v>0.02</c:v>
                </c:pt>
                <c:pt idx="3">
                  <c:v>0</c:v>
                </c:pt>
                <c:pt idx="4">
                  <c:v>0.01</c:v>
                </c:pt>
                <c:pt idx="5">
                  <c:v>0.01</c:v>
                </c:pt>
                <c:pt idx="6">
                  <c:v>0</c:v>
                </c:pt>
                <c:pt idx="7">
                  <c:v>0</c:v>
                </c:pt>
                <c:pt idx="8">
                  <c:v>0.01</c:v>
                </c:pt>
                <c:pt idx="9">
                  <c:v>0</c:v>
                </c:pt>
                <c:pt idx="10">
                  <c:v>7.0000000000000007E-2</c:v>
                </c:pt>
                <c:pt idx="11">
                  <c:v>0.01</c:v>
                </c:pt>
                <c:pt idx="12">
                  <c:v>0.02</c:v>
                </c:pt>
                <c:pt idx="13">
                  <c:v>7.0000000000000007E-2</c:v>
                </c:pt>
                <c:pt idx="14">
                  <c:v>0.01</c:v>
                </c:pt>
                <c:pt idx="15">
                  <c:v>0</c:v>
                </c:pt>
                <c:pt idx="16">
                  <c:v>7.0000000000000007E-2</c:v>
                </c:pt>
                <c:pt idx="17">
                  <c:v>0.1</c:v>
                </c:pt>
                <c:pt idx="18">
                  <c:v>0.01</c:v>
                </c:pt>
                <c:pt idx="19">
                  <c:v>0.04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581376"/>
        <c:axId val="80583296"/>
      </c:lineChart>
      <c:catAx>
        <c:axId val="805813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l-SI"/>
                  <a:t>Št. prevoženih kilometrov [km]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0583296"/>
        <c:crosses val="autoZero"/>
        <c:auto val="1"/>
        <c:lblAlgn val="ctr"/>
        <c:lblOffset val="100"/>
        <c:noMultiLvlLbl val="0"/>
      </c:catAx>
      <c:valAx>
        <c:axId val="805832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l-SI"/>
                  <a:t>% CO [%]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80581376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400"/>
      </a:pPr>
      <a:endParaRPr lang="sl-S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v>Prosti tek</c:v>
          </c:tx>
          <c:cat>
            <c:numRef>
              <c:f>List9!$D$1:$D$7</c:f>
              <c:numCache>
                <c:formatCode>General</c:formatCode>
                <c:ptCount val="7"/>
                <c:pt idx="0">
                  <c:v>43287</c:v>
                </c:pt>
                <c:pt idx="1">
                  <c:v>57641</c:v>
                </c:pt>
                <c:pt idx="2">
                  <c:v>91826</c:v>
                </c:pt>
                <c:pt idx="3">
                  <c:v>96756</c:v>
                </c:pt>
                <c:pt idx="4">
                  <c:v>101234</c:v>
                </c:pt>
                <c:pt idx="5">
                  <c:v>114361</c:v>
                </c:pt>
                <c:pt idx="6">
                  <c:v>115269</c:v>
                </c:pt>
              </c:numCache>
            </c:numRef>
          </c:cat>
          <c:val>
            <c:numRef>
              <c:f>List9!$G$1:$G$7</c:f>
              <c:numCache>
                <c:formatCode>0.00</c:formatCode>
                <c:ptCount val="7"/>
                <c:pt idx="0">
                  <c:v>0</c:v>
                </c:pt>
                <c:pt idx="1">
                  <c:v>0.02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0.15</c:v>
                </c:pt>
                <c:pt idx="6">
                  <c:v>0.02</c:v>
                </c:pt>
              </c:numCache>
            </c:numRef>
          </c:val>
          <c:smooth val="0"/>
        </c:ser>
        <c:ser>
          <c:idx val="1"/>
          <c:order val="1"/>
          <c:tx>
            <c:v>Povišani obrati</c:v>
          </c:tx>
          <c:val>
            <c:numRef>
              <c:f>List9!$I$1:$I$7</c:f>
              <c:numCache>
                <c:formatCode>0.00</c:formatCode>
                <c:ptCount val="7"/>
                <c:pt idx="0">
                  <c:v>0</c:v>
                </c:pt>
                <c:pt idx="1">
                  <c:v>0.01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0.08</c:v>
                </c:pt>
                <c:pt idx="6">
                  <c:v>0.01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638720"/>
        <c:axId val="80640640"/>
      </c:lineChart>
      <c:catAx>
        <c:axId val="80638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l-SI"/>
                  <a:t>Št. prevoženih kilometrov [km]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0640640"/>
        <c:crosses val="autoZero"/>
        <c:auto val="1"/>
        <c:lblAlgn val="ctr"/>
        <c:lblOffset val="100"/>
        <c:noMultiLvlLbl val="0"/>
      </c:catAx>
      <c:valAx>
        <c:axId val="80640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l-SI"/>
                  <a:t>% CO [%]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80638720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400"/>
      </a:pPr>
      <a:endParaRPr lang="sl-SI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1769-ACC1-46FD-BC18-DEFBBE549EFF}" type="datetimeFigureOut">
              <a:rPr lang="sl-SI" smtClean="0"/>
              <a:t>26.3.2014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5C94-AA2D-49F9-8E2A-D75D600B89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368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1769-ACC1-46FD-BC18-DEFBBE549EFF}" type="datetimeFigureOut">
              <a:rPr lang="sl-SI" smtClean="0"/>
              <a:t>26.3.2014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5C94-AA2D-49F9-8E2A-D75D600B89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792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1769-ACC1-46FD-BC18-DEFBBE549EFF}" type="datetimeFigureOut">
              <a:rPr lang="sl-SI" smtClean="0"/>
              <a:t>26.3.2014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5C94-AA2D-49F9-8E2A-D75D600B89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361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1769-ACC1-46FD-BC18-DEFBBE549EFF}" type="datetimeFigureOut">
              <a:rPr lang="sl-SI" smtClean="0"/>
              <a:t>26.3.2014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5C94-AA2D-49F9-8E2A-D75D600B89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830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1769-ACC1-46FD-BC18-DEFBBE549EFF}" type="datetimeFigureOut">
              <a:rPr lang="sl-SI" smtClean="0"/>
              <a:t>26.3.2014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5C94-AA2D-49F9-8E2A-D75D600B89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612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1769-ACC1-46FD-BC18-DEFBBE549EFF}" type="datetimeFigureOut">
              <a:rPr lang="sl-SI" smtClean="0"/>
              <a:t>26.3.2014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5C94-AA2D-49F9-8E2A-D75D600B89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1444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1769-ACC1-46FD-BC18-DEFBBE549EFF}" type="datetimeFigureOut">
              <a:rPr lang="sl-SI" smtClean="0"/>
              <a:t>26.3.2014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5C94-AA2D-49F9-8E2A-D75D600B89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7246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1769-ACC1-46FD-BC18-DEFBBE549EFF}" type="datetimeFigureOut">
              <a:rPr lang="sl-SI" smtClean="0"/>
              <a:t>26.3.2014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5C94-AA2D-49F9-8E2A-D75D600B89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103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1769-ACC1-46FD-BC18-DEFBBE549EFF}" type="datetimeFigureOut">
              <a:rPr lang="sl-SI" smtClean="0"/>
              <a:t>26.3.2014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5C94-AA2D-49F9-8E2A-D75D600B89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768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1769-ACC1-46FD-BC18-DEFBBE549EFF}" type="datetimeFigureOut">
              <a:rPr lang="sl-SI" smtClean="0"/>
              <a:t>26.3.2014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5C94-AA2D-49F9-8E2A-D75D600B89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370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1769-ACC1-46FD-BC18-DEFBBE549EFF}" type="datetimeFigureOut">
              <a:rPr lang="sl-SI" smtClean="0"/>
              <a:t>26.3.2014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5C94-AA2D-49F9-8E2A-D75D600B89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968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00B0F0">
                <a:alpha val="50000"/>
                <a:lumMod val="45000"/>
                <a:lumOff val="55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31769-ACC1-46FD-BC18-DEFBBE549EFF}" type="datetimeFigureOut">
              <a:rPr lang="sl-SI" smtClean="0"/>
              <a:t>26.3.2014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65C94-AA2D-49F9-8E2A-D75D600B89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897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8064896" cy="1470025"/>
          </a:xfrm>
        </p:spPr>
        <p:txBody>
          <a:bodyPr>
            <a:noAutofit/>
          </a:bodyPr>
          <a:lstStyle/>
          <a:p>
            <a:r>
              <a:rPr lang="sl-SI" sz="5050" b="1" dirty="0" smtClean="0"/>
              <a:t>AVTOMOBILSKI KATALIZATOR</a:t>
            </a:r>
            <a:endParaRPr lang="sl-SI" sz="505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622920"/>
          </a:xfrm>
        </p:spPr>
        <p:txBody>
          <a:bodyPr>
            <a:noAutofit/>
          </a:bodyPr>
          <a:lstStyle/>
          <a:p>
            <a:r>
              <a:rPr lang="sl-SI" sz="3600" dirty="0" smtClean="0">
                <a:solidFill>
                  <a:schemeClr val="tx1"/>
                </a:solidFill>
              </a:rPr>
              <a:t>Raziskovalna naloga</a:t>
            </a:r>
            <a:endParaRPr lang="sl-SI" sz="3600" dirty="0">
              <a:solidFill>
                <a:schemeClr val="tx1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179512" y="3573016"/>
            <a:ext cx="4968552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sl-SI" sz="2800" dirty="0" smtClean="0">
                <a:solidFill>
                  <a:prstClr val="black"/>
                </a:solidFill>
              </a:rPr>
              <a:t>Avtor:</a:t>
            </a:r>
          </a:p>
          <a:p>
            <a:pPr lvl="0" algn="just">
              <a:spcBef>
                <a:spcPct val="20000"/>
              </a:spcBef>
            </a:pPr>
            <a:r>
              <a:rPr lang="sl-SI" sz="2800" dirty="0" smtClean="0">
                <a:solidFill>
                  <a:prstClr val="black"/>
                </a:solidFill>
              </a:rPr>
              <a:t>Gašper Krivic</a:t>
            </a:r>
          </a:p>
          <a:p>
            <a:pPr lvl="0" algn="just">
              <a:spcBef>
                <a:spcPct val="20000"/>
              </a:spcBef>
            </a:pPr>
            <a:endParaRPr lang="sl-SI" sz="2800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r>
              <a:rPr lang="sl-SI" sz="2800" dirty="0" smtClean="0">
                <a:solidFill>
                  <a:prstClr val="black"/>
                </a:solidFill>
              </a:rPr>
              <a:t>Mentorica:</a:t>
            </a:r>
          </a:p>
          <a:p>
            <a:pPr lvl="0" algn="just">
              <a:spcBef>
                <a:spcPct val="20000"/>
              </a:spcBef>
            </a:pPr>
            <a:r>
              <a:rPr lang="sl-SI" sz="2800" dirty="0" smtClean="0">
                <a:solidFill>
                  <a:prstClr val="black"/>
                </a:solidFill>
              </a:rPr>
              <a:t>Helena Kregar, prof.</a:t>
            </a:r>
            <a:endParaRPr lang="sl-SI" sz="2800" dirty="0">
              <a:solidFill>
                <a:prstClr val="black"/>
              </a:solidFill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3814885" y="6309320"/>
            <a:ext cx="17652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sl-SI" sz="2000" dirty="0" smtClean="0">
                <a:solidFill>
                  <a:prstClr val="black"/>
                </a:solidFill>
              </a:rPr>
              <a:t>Ljubljana, 2014</a:t>
            </a:r>
            <a:endParaRPr lang="sl-SI" sz="2000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739" y="-5680"/>
            <a:ext cx="222981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32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C:\Users\Gašper\Desktop\Rziskovalna -KATALIZATOR\IMG_20140304_17014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20882" cy="5940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196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ZBRANI PODATKI</a:t>
            </a:r>
            <a:endParaRPr lang="sl-SI" b="1" dirty="0"/>
          </a:p>
        </p:txBody>
      </p:sp>
      <p:graphicFrame>
        <p:nvGraphicFramePr>
          <p:cNvPr id="5" name="Predm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961784"/>
              </p:ext>
            </p:extLst>
          </p:nvPr>
        </p:nvGraphicFramePr>
        <p:xfrm>
          <a:off x="24802" y="1368732"/>
          <a:ext cx="9083702" cy="5380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Worksheet" r:id="rId3" imgW="6496127" imgH="3848173" progId="Excel.Sheet.12">
                  <p:embed/>
                </p:oleObj>
              </mc:Choice>
              <mc:Fallback>
                <p:oleObj name="Worksheet" r:id="rId3" imgW="6496127" imgH="384817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02" y="1368732"/>
                        <a:ext cx="9083702" cy="5380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059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600" b="1" dirty="0" smtClean="0"/>
              <a:t>PRIMERJAVA PODATKOV ZA VOZILA RENAULT CLIO</a:t>
            </a:r>
            <a:endParaRPr lang="sl-SI" sz="3600" b="1" dirty="0"/>
          </a:p>
        </p:txBody>
      </p:sp>
      <p:graphicFrame>
        <p:nvGraphicFramePr>
          <p:cNvPr id="6" name="Grafikon 5"/>
          <p:cNvGraphicFramePr/>
          <p:nvPr>
            <p:extLst>
              <p:ext uri="{D42A27DB-BD31-4B8C-83A1-F6EECF244321}">
                <p14:modId xmlns:p14="http://schemas.microsoft.com/office/powerpoint/2010/main" val="1953863290"/>
              </p:ext>
            </p:extLst>
          </p:nvPr>
        </p:nvGraphicFramePr>
        <p:xfrm>
          <a:off x="107504" y="2097857"/>
          <a:ext cx="8773378" cy="4792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ravokotnik 6"/>
          <p:cNvSpPr/>
          <p:nvPr/>
        </p:nvSpPr>
        <p:spPr>
          <a:xfrm>
            <a:off x="359024" y="1412776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prstClr val="black"/>
                </a:solidFill>
              </a:rPr>
              <a:t>Grafikon </a:t>
            </a:r>
            <a:r>
              <a:rPr lang="sl-SI" sz="2400" b="1" dirty="0" smtClean="0">
                <a:solidFill>
                  <a:prstClr val="black"/>
                </a:solidFill>
              </a:rPr>
              <a:t>1: </a:t>
            </a:r>
            <a:r>
              <a:rPr lang="sl-SI" sz="2400" b="1" dirty="0">
                <a:solidFill>
                  <a:prstClr val="black"/>
                </a:solidFill>
              </a:rPr>
              <a:t>Primerjava % CO v odvisnosti od št. prevoženih kilometrov za vozilo Renault </a:t>
            </a:r>
            <a:r>
              <a:rPr lang="sl-SI" sz="2400" b="1" dirty="0" err="1">
                <a:solidFill>
                  <a:prstClr val="black"/>
                </a:solidFill>
              </a:rPr>
              <a:t>Clio</a:t>
            </a: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282355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2400" b="1" dirty="0">
                <a:latin typeface="+mn-lt"/>
              </a:rPr>
              <a:t>Grafikon </a:t>
            </a:r>
            <a:r>
              <a:rPr lang="sl-SI" sz="2400" b="1" dirty="0" smtClean="0">
                <a:latin typeface="+mn-lt"/>
              </a:rPr>
              <a:t>2: </a:t>
            </a:r>
            <a:r>
              <a:rPr lang="sl-SI" sz="2400" b="1" dirty="0">
                <a:latin typeface="+mn-lt"/>
              </a:rPr>
              <a:t>Primerjava % CO v odvisnosti od </a:t>
            </a:r>
            <a:r>
              <a:rPr lang="sl-SI" sz="2400" b="1" dirty="0" err="1">
                <a:latin typeface="+mn-lt"/>
              </a:rPr>
              <a:t>razmernika</a:t>
            </a:r>
            <a:r>
              <a:rPr lang="sl-SI" sz="2400" b="1" dirty="0">
                <a:latin typeface="+mn-lt"/>
              </a:rPr>
              <a:t> zraka za vozilo Renault </a:t>
            </a:r>
            <a:r>
              <a:rPr lang="sl-SI" sz="2400" b="1" dirty="0" err="1" smtClean="0">
                <a:latin typeface="+mn-lt"/>
              </a:rPr>
              <a:t>Clio</a:t>
            </a:r>
            <a:endParaRPr lang="sl-SI" sz="3600" dirty="0">
              <a:latin typeface="+mn-lt"/>
            </a:endParaRPr>
          </a:p>
        </p:txBody>
      </p:sp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6870132"/>
              </p:ext>
            </p:extLst>
          </p:nvPr>
        </p:nvGraphicFramePr>
        <p:xfrm>
          <a:off x="225149" y="1556792"/>
          <a:ext cx="8835347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032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l-SI" sz="2400" b="1" dirty="0">
                <a:latin typeface="+mn-lt"/>
              </a:rPr>
              <a:t>Grafikon 3</a:t>
            </a:r>
            <a:r>
              <a:rPr lang="sl-SI" sz="2400" b="1" dirty="0" smtClean="0">
                <a:latin typeface="+mn-lt"/>
              </a:rPr>
              <a:t>: </a:t>
            </a:r>
            <a:r>
              <a:rPr lang="sl-SI" sz="2400" b="1" dirty="0">
                <a:latin typeface="+mn-lt"/>
              </a:rPr>
              <a:t>Primerjava </a:t>
            </a:r>
            <a:r>
              <a:rPr lang="sl-SI" sz="2400" b="1" dirty="0" err="1">
                <a:latin typeface="+mn-lt"/>
              </a:rPr>
              <a:t>razmernika</a:t>
            </a:r>
            <a:r>
              <a:rPr lang="sl-SI" sz="2400" b="1" dirty="0">
                <a:latin typeface="+mn-lt"/>
              </a:rPr>
              <a:t> zraka v odvisnosti od št. prevoženih kilometrov za vozila Renault </a:t>
            </a:r>
            <a:r>
              <a:rPr lang="sl-SI" sz="2400" b="1" dirty="0" err="1" smtClean="0">
                <a:latin typeface="+mn-lt"/>
              </a:rPr>
              <a:t>Clio</a:t>
            </a:r>
            <a:endParaRPr lang="sl-SI" sz="2400" dirty="0">
              <a:latin typeface="+mn-lt"/>
            </a:endParaRPr>
          </a:p>
        </p:txBody>
      </p:sp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363132345"/>
              </p:ext>
            </p:extLst>
          </p:nvPr>
        </p:nvGraphicFramePr>
        <p:xfrm>
          <a:off x="107504" y="1628800"/>
          <a:ext cx="8904152" cy="5219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262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/>
              <a:t>PRIMERJAVA PODATKOV ZA VOZILA VOLKSWAGEN POLO</a:t>
            </a:r>
            <a:endParaRPr lang="sl-SI" b="1" dirty="0"/>
          </a:p>
        </p:txBody>
      </p:sp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3778238337"/>
              </p:ext>
            </p:extLst>
          </p:nvPr>
        </p:nvGraphicFramePr>
        <p:xfrm>
          <a:off x="340176" y="2060848"/>
          <a:ext cx="8696319" cy="4968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ravokotnik 3"/>
          <p:cNvSpPr/>
          <p:nvPr/>
        </p:nvSpPr>
        <p:spPr>
          <a:xfrm>
            <a:off x="611560" y="1340696"/>
            <a:ext cx="8712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/>
              <a:t>Grafikon </a:t>
            </a:r>
            <a:r>
              <a:rPr lang="sl-SI" sz="2400" b="1" dirty="0" smtClean="0"/>
              <a:t>4: </a:t>
            </a:r>
            <a:r>
              <a:rPr lang="sl-SI" sz="2400" b="1" dirty="0"/>
              <a:t>Primerjava % CO v odvisnosti od št. prevoženih kilometrov za vozila Volkswagen Polo</a:t>
            </a:r>
          </a:p>
        </p:txBody>
      </p:sp>
    </p:spTree>
    <p:extLst>
      <p:ext uri="{BB962C8B-B14F-4D97-AF65-F5344CB8AC3E}">
        <p14:creationId xmlns:p14="http://schemas.microsoft.com/office/powerpoint/2010/main" val="273768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2700" b="1" dirty="0">
                <a:latin typeface="+mn-lt"/>
              </a:rPr>
              <a:t>Grafikon </a:t>
            </a:r>
            <a:r>
              <a:rPr lang="sl-SI" sz="2700" b="1" dirty="0" smtClean="0">
                <a:latin typeface="+mn-lt"/>
              </a:rPr>
              <a:t>5: </a:t>
            </a:r>
            <a:r>
              <a:rPr lang="sl-SI" sz="2700" b="1" dirty="0">
                <a:latin typeface="+mn-lt"/>
              </a:rPr>
              <a:t>Primerjava % CO v odvisnosti od </a:t>
            </a:r>
            <a:r>
              <a:rPr lang="sl-SI" sz="2700" b="1" dirty="0" err="1">
                <a:latin typeface="+mn-lt"/>
              </a:rPr>
              <a:t>razmernika</a:t>
            </a:r>
            <a:r>
              <a:rPr lang="sl-SI" sz="2700" b="1" dirty="0">
                <a:latin typeface="+mn-lt"/>
              </a:rPr>
              <a:t> zraka za vozilo Volkswagen </a:t>
            </a:r>
            <a:r>
              <a:rPr lang="sl-SI" sz="2700" b="1" dirty="0" smtClean="0">
                <a:latin typeface="+mn-lt"/>
              </a:rPr>
              <a:t>Polo</a:t>
            </a:r>
            <a:endParaRPr lang="sl-SI" dirty="0"/>
          </a:p>
        </p:txBody>
      </p:sp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1987966771"/>
              </p:ext>
            </p:extLst>
          </p:nvPr>
        </p:nvGraphicFramePr>
        <p:xfrm>
          <a:off x="0" y="1628800"/>
          <a:ext cx="9116841" cy="5209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724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l-SI" sz="2400" b="1" dirty="0">
                <a:latin typeface="+mn-lt"/>
              </a:rPr>
              <a:t>Grafikon </a:t>
            </a:r>
            <a:r>
              <a:rPr lang="sl-SI" sz="2400" b="1" dirty="0" smtClean="0">
                <a:latin typeface="+mn-lt"/>
              </a:rPr>
              <a:t>6: </a:t>
            </a:r>
            <a:r>
              <a:rPr lang="sl-SI" sz="2400" b="1" dirty="0">
                <a:latin typeface="+mn-lt"/>
              </a:rPr>
              <a:t>Primerjava </a:t>
            </a:r>
            <a:r>
              <a:rPr lang="sl-SI" sz="2400" b="1" dirty="0" err="1">
                <a:latin typeface="+mn-lt"/>
              </a:rPr>
              <a:t>razmernika</a:t>
            </a:r>
            <a:r>
              <a:rPr lang="sl-SI" sz="2400" b="1" dirty="0">
                <a:latin typeface="+mn-lt"/>
              </a:rPr>
              <a:t> zraka v odvisnosti od št. prevoženih kilometrov za vozila Volkswagen </a:t>
            </a:r>
            <a:r>
              <a:rPr lang="sl-SI" sz="2400" b="1" dirty="0" smtClean="0">
                <a:latin typeface="+mn-lt"/>
              </a:rPr>
              <a:t>Polo</a:t>
            </a:r>
            <a:endParaRPr lang="sl-SI" sz="2400" dirty="0">
              <a:latin typeface="+mn-lt"/>
            </a:endParaRPr>
          </a:p>
        </p:txBody>
      </p:sp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4166162673"/>
              </p:ext>
            </p:extLst>
          </p:nvPr>
        </p:nvGraphicFramePr>
        <p:xfrm>
          <a:off x="18434" y="1844825"/>
          <a:ext cx="9086726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69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4000" b="1" dirty="0" smtClean="0"/>
              <a:t>PRIMERJAVA PODATKOV ZA VOZILA VOLKSWAGEN</a:t>
            </a:r>
            <a:endParaRPr lang="sl-SI" sz="4000" b="1" dirty="0"/>
          </a:p>
        </p:txBody>
      </p:sp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3739054957"/>
              </p:ext>
            </p:extLst>
          </p:nvPr>
        </p:nvGraphicFramePr>
        <p:xfrm>
          <a:off x="-15637" y="2039365"/>
          <a:ext cx="9159637" cy="4818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ravokotnik 3"/>
          <p:cNvSpPr/>
          <p:nvPr/>
        </p:nvSpPr>
        <p:spPr>
          <a:xfrm>
            <a:off x="373119" y="141277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/>
              <a:t>Grafikon </a:t>
            </a:r>
            <a:r>
              <a:rPr lang="sl-SI" sz="2400" b="1" dirty="0" smtClean="0"/>
              <a:t>7: </a:t>
            </a:r>
            <a:r>
              <a:rPr lang="sl-SI" sz="2400" b="1" dirty="0"/>
              <a:t>Primerjava % CO v odvisnosti od št. prevoženih kilometrov za vozila Volkswagen</a:t>
            </a:r>
          </a:p>
        </p:txBody>
      </p:sp>
    </p:spTree>
    <p:extLst>
      <p:ext uri="{BB962C8B-B14F-4D97-AF65-F5344CB8AC3E}">
        <p14:creationId xmlns:p14="http://schemas.microsoft.com/office/powerpoint/2010/main" val="7562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PRIMERJAVA ZA VOZILA RENAULT</a:t>
            </a:r>
            <a:endParaRPr lang="sl-SI" b="1" dirty="0"/>
          </a:p>
        </p:txBody>
      </p:sp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1814126126"/>
              </p:ext>
            </p:extLst>
          </p:nvPr>
        </p:nvGraphicFramePr>
        <p:xfrm>
          <a:off x="-10472" y="1890472"/>
          <a:ext cx="9154471" cy="4967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ravokotnik 3"/>
          <p:cNvSpPr/>
          <p:nvPr/>
        </p:nvSpPr>
        <p:spPr>
          <a:xfrm>
            <a:off x="251520" y="1268759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/>
              <a:t>Grafikon </a:t>
            </a:r>
            <a:r>
              <a:rPr lang="sl-SI" sz="2400" b="1" dirty="0" smtClean="0"/>
              <a:t>8</a:t>
            </a:r>
            <a:r>
              <a:rPr lang="sl-SI" sz="2400" b="1" dirty="0"/>
              <a:t>: Primerjava % CO v odvisnosti od št. prevoženih kilometrov za vozila Renault</a:t>
            </a:r>
          </a:p>
        </p:txBody>
      </p:sp>
    </p:spTree>
    <p:extLst>
      <p:ext uri="{BB962C8B-B14F-4D97-AF65-F5344CB8AC3E}">
        <p14:creationId xmlns:p14="http://schemas.microsoft.com/office/powerpoint/2010/main" val="133405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UVOD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 smtClean="0"/>
              <a:t>Namen raziskovalne naloge je:</a:t>
            </a:r>
          </a:p>
          <a:p>
            <a:r>
              <a:rPr lang="sl-SI" dirty="0" smtClean="0"/>
              <a:t>Pridobiti podatke o izmerjenih vrednostih emisij v izpušnih plinih različnih avtomobilov.</a:t>
            </a:r>
          </a:p>
          <a:p>
            <a:r>
              <a:rPr lang="sl-SI" dirty="0" smtClean="0"/>
              <a:t>Primerjati pridobljene podatke med seboj in ugotoviti kaj najbolj vpliva na učinkovito delovanje katalizatorja</a:t>
            </a:r>
          </a:p>
        </p:txBody>
      </p:sp>
    </p:spTree>
    <p:extLst>
      <p:ext uri="{BB962C8B-B14F-4D97-AF65-F5344CB8AC3E}">
        <p14:creationId xmlns:p14="http://schemas.microsoft.com/office/powerpoint/2010/main" val="115568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PRIMERJAVA ZA VOZILA TOYOTA</a:t>
            </a:r>
            <a:endParaRPr lang="sl-SI" b="1" dirty="0"/>
          </a:p>
        </p:txBody>
      </p:sp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4146765676"/>
              </p:ext>
            </p:extLst>
          </p:nvPr>
        </p:nvGraphicFramePr>
        <p:xfrm>
          <a:off x="0" y="1809114"/>
          <a:ext cx="9052387" cy="5092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ravokotnik 3"/>
          <p:cNvSpPr/>
          <p:nvPr/>
        </p:nvSpPr>
        <p:spPr>
          <a:xfrm>
            <a:off x="428894" y="114112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/>
              <a:t>Grafikon </a:t>
            </a:r>
            <a:r>
              <a:rPr lang="sl-SI" sz="2400" b="1" dirty="0" smtClean="0"/>
              <a:t>9: </a:t>
            </a:r>
            <a:r>
              <a:rPr lang="sl-SI" sz="2400" b="1" dirty="0"/>
              <a:t>Primerjava % CO v odvisnosti od št. prevoženih kilometrov za vozila Toyota</a:t>
            </a:r>
          </a:p>
        </p:txBody>
      </p:sp>
    </p:spTree>
    <p:extLst>
      <p:ext uri="{BB962C8B-B14F-4D97-AF65-F5344CB8AC3E}">
        <p14:creationId xmlns:p14="http://schemas.microsoft.com/office/powerpoint/2010/main" val="15572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PRIMERJAVA ZA VOZILA PEUGEOT</a:t>
            </a:r>
            <a:endParaRPr lang="sl-SI" b="1" dirty="0"/>
          </a:p>
        </p:txBody>
      </p:sp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2629928188"/>
              </p:ext>
            </p:extLst>
          </p:nvPr>
        </p:nvGraphicFramePr>
        <p:xfrm>
          <a:off x="0" y="1809114"/>
          <a:ext cx="9052387" cy="5092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ravokotnik 3"/>
          <p:cNvSpPr/>
          <p:nvPr/>
        </p:nvSpPr>
        <p:spPr>
          <a:xfrm>
            <a:off x="403920" y="112474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/>
              <a:t>Grafikon </a:t>
            </a:r>
            <a:r>
              <a:rPr lang="sl-SI" sz="2400" b="1" dirty="0" smtClean="0"/>
              <a:t>10: </a:t>
            </a:r>
            <a:r>
              <a:rPr lang="sl-SI" sz="2400" b="1" dirty="0"/>
              <a:t>Primerjava % CO v odvisnosti od št. prevoženih kilometrov za vozila Peugeot</a:t>
            </a:r>
          </a:p>
        </p:txBody>
      </p:sp>
    </p:spTree>
    <p:extLst>
      <p:ext uri="{BB962C8B-B14F-4D97-AF65-F5344CB8AC3E}">
        <p14:creationId xmlns:p14="http://schemas.microsoft.com/office/powerpoint/2010/main" val="209185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ZAKLJUČEK</a:t>
            </a:r>
            <a:endParaRPr lang="sl-SI" b="1" dirty="0"/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sz="2800" dirty="0" smtClean="0"/>
              <a:t>Potrdil sem prvo predpostavko, da na delovanje katalizatorja ne vpliva bistveno starost, temveč število prevoženih km.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800" dirty="0" smtClean="0"/>
              <a:t>Da se s večjim številom prevoženih km učinkovitost katalizatorja zmanjšuje ne morem potrditi.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800" dirty="0" smtClean="0"/>
              <a:t>Med posameznimi znamkami avtomobilov so razlike v učinkovitosti katalizatorja. Ta hipoteza drži.</a:t>
            </a:r>
          </a:p>
          <a:p>
            <a:r>
              <a:rPr lang="sl-SI" sz="2800" dirty="0" smtClean="0"/>
              <a:t>Drugi nepričakovani rezultati:</a:t>
            </a:r>
          </a:p>
          <a:p>
            <a:pPr lvl="1"/>
            <a:r>
              <a:rPr lang="sl-SI" dirty="0" smtClean="0"/>
              <a:t>Vpliv </a:t>
            </a:r>
            <a:r>
              <a:rPr lang="sl-SI" dirty="0" err="1" smtClean="0"/>
              <a:t>razmernika</a:t>
            </a:r>
            <a:r>
              <a:rPr lang="sl-SI" dirty="0" smtClean="0"/>
              <a:t> na % CO</a:t>
            </a:r>
          </a:p>
          <a:p>
            <a:pPr lvl="1"/>
            <a:r>
              <a:rPr lang="sl-SI" dirty="0" smtClean="0"/>
              <a:t>Porast </a:t>
            </a:r>
            <a:r>
              <a:rPr lang="sl-SI" dirty="0" smtClean="0"/>
              <a:t>% CO pri vseh znamkah pri visokem številu km</a:t>
            </a:r>
          </a:p>
        </p:txBody>
      </p:sp>
    </p:spTree>
    <p:extLst>
      <p:ext uri="{BB962C8B-B14F-4D97-AF65-F5344CB8AC3E}">
        <p14:creationId xmlns:p14="http://schemas.microsoft.com/office/powerpoint/2010/main" val="318924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HIPOTEZE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Letnik avtomobila nima vloge pri učinkovitosti delovanja katalizatorja, temveč število prevoženih kilometrov.</a:t>
            </a:r>
          </a:p>
          <a:p>
            <a:r>
              <a:rPr lang="sl-SI" dirty="0" smtClean="0"/>
              <a:t>Z večjim številom prevoženih kilometrov se učinkovitost katalizatorja zmanjšuje.</a:t>
            </a:r>
          </a:p>
          <a:p>
            <a:r>
              <a:rPr lang="sl-SI" dirty="0" smtClean="0"/>
              <a:t>Med posameznimi znamkami avtomobilov so razlike v učinkovitost delovanja katalizatorja, ki jo prikaže % CO v izpušnih plinih.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5362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KATALIZATOR</a:t>
            </a:r>
            <a:endParaRPr lang="sl-SI" b="1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 smtClean="0"/>
              <a:t>V vsakem izpušnem sistemu</a:t>
            </a:r>
          </a:p>
          <a:p>
            <a:r>
              <a:rPr lang="sl-SI" dirty="0" smtClean="0"/>
              <a:t>Pretvarja CO, HC in </a:t>
            </a:r>
            <a:r>
              <a:rPr lang="sl-SI" dirty="0" err="1" smtClean="0"/>
              <a:t>No</a:t>
            </a:r>
            <a:r>
              <a:rPr lang="sl-SI" sz="1800" dirty="0" err="1" smtClean="0"/>
              <a:t>x</a:t>
            </a:r>
            <a:r>
              <a:rPr lang="sl-SI" sz="1800" dirty="0" smtClean="0"/>
              <a:t> </a:t>
            </a:r>
            <a:r>
              <a:rPr lang="sl-SI" dirty="0" smtClean="0"/>
              <a:t>v CO</a:t>
            </a:r>
            <a:r>
              <a:rPr lang="sl-SI" sz="1600" dirty="0" smtClean="0"/>
              <a:t>2</a:t>
            </a:r>
            <a:r>
              <a:rPr lang="sl-SI" dirty="0" smtClean="0"/>
              <a:t>, H</a:t>
            </a:r>
            <a:r>
              <a:rPr lang="sl-SI" sz="1600" dirty="0" smtClean="0"/>
              <a:t>2</a:t>
            </a:r>
            <a:r>
              <a:rPr lang="sl-SI" dirty="0" smtClean="0"/>
              <a:t>O in N</a:t>
            </a:r>
            <a:r>
              <a:rPr lang="sl-SI" sz="1600" dirty="0" smtClean="0"/>
              <a:t>2</a:t>
            </a:r>
          </a:p>
          <a:p>
            <a:r>
              <a:rPr lang="sl-SI" dirty="0" smtClean="0"/>
              <a:t>Plemenite kovine (</a:t>
            </a:r>
            <a:r>
              <a:rPr lang="sl-SI" dirty="0" err="1" smtClean="0"/>
              <a:t>Pt</a:t>
            </a:r>
            <a:r>
              <a:rPr lang="sl-SI" dirty="0" smtClean="0"/>
              <a:t>)</a:t>
            </a:r>
          </a:p>
          <a:p>
            <a:r>
              <a:rPr lang="sl-SI" dirty="0" smtClean="0"/>
              <a:t>Tipi: dvostopenjski in tristopenjski katalizator ter katalizator za dizelski motor</a:t>
            </a:r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39007"/>
            <a:ext cx="4860032" cy="302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3140968"/>
            <a:ext cx="4743450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82" y="1339007"/>
            <a:ext cx="4676775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847" y="3540665"/>
            <a:ext cx="4491649" cy="334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686" y="2204194"/>
            <a:ext cx="4693971" cy="324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36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7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TRISTOPENJSKI KATALIZATOR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038600" cy="4525963"/>
          </a:xfrm>
        </p:spPr>
        <p:txBody>
          <a:bodyPr/>
          <a:lstStyle/>
          <a:p>
            <a:r>
              <a:rPr lang="sl-SI" dirty="0"/>
              <a:t>2NO</a:t>
            </a:r>
            <a:r>
              <a:rPr lang="sl-SI" baseline="-25000" dirty="0"/>
              <a:t>x</a:t>
            </a:r>
            <a:r>
              <a:rPr lang="sl-SI" dirty="0"/>
              <a:t> → xO</a:t>
            </a:r>
            <a:r>
              <a:rPr lang="sl-SI" baseline="-25000" dirty="0"/>
              <a:t>2</a:t>
            </a:r>
            <a:r>
              <a:rPr lang="sl-SI" dirty="0"/>
              <a:t> + </a:t>
            </a:r>
            <a:r>
              <a:rPr lang="sl-SI" dirty="0" smtClean="0"/>
              <a:t>N</a:t>
            </a:r>
            <a:r>
              <a:rPr lang="sl-SI" baseline="-25000" dirty="0" smtClean="0"/>
              <a:t>2</a:t>
            </a:r>
          </a:p>
          <a:p>
            <a:r>
              <a:rPr lang="sl-SI" dirty="0"/>
              <a:t>2CO + O</a:t>
            </a:r>
            <a:r>
              <a:rPr lang="sl-SI" baseline="-25000" dirty="0"/>
              <a:t>2</a:t>
            </a:r>
            <a:r>
              <a:rPr lang="sl-SI" dirty="0"/>
              <a:t> → </a:t>
            </a:r>
            <a:r>
              <a:rPr lang="sl-SI" dirty="0" smtClean="0"/>
              <a:t>2CO</a:t>
            </a:r>
            <a:r>
              <a:rPr lang="sl-SI" baseline="-25000" dirty="0" smtClean="0"/>
              <a:t>2</a:t>
            </a:r>
          </a:p>
          <a:p>
            <a:r>
              <a:rPr lang="sl-SI" dirty="0"/>
              <a:t>C</a:t>
            </a:r>
            <a:r>
              <a:rPr lang="sl-SI" baseline="-25000" dirty="0"/>
              <a:t>x</a:t>
            </a:r>
            <a:r>
              <a:rPr lang="sl-SI" dirty="0"/>
              <a:t>H</a:t>
            </a:r>
            <a:r>
              <a:rPr lang="sl-SI" baseline="-25000" dirty="0"/>
              <a:t>2x+2</a:t>
            </a:r>
            <a:r>
              <a:rPr lang="sl-SI" dirty="0"/>
              <a:t> + [(3x+1)/2]O</a:t>
            </a:r>
            <a:r>
              <a:rPr lang="sl-SI" baseline="-25000" dirty="0"/>
              <a:t>2</a:t>
            </a:r>
            <a:r>
              <a:rPr lang="sl-SI" dirty="0"/>
              <a:t> → xCO</a:t>
            </a:r>
            <a:r>
              <a:rPr lang="sl-SI" baseline="-25000" dirty="0"/>
              <a:t>2</a:t>
            </a:r>
            <a:r>
              <a:rPr lang="sl-SI" dirty="0"/>
              <a:t> + (</a:t>
            </a:r>
            <a:r>
              <a:rPr lang="sl-SI" dirty="0" smtClean="0"/>
              <a:t>x+1)H</a:t>
            </a:r>
            <a:r>
              <a:rPr lang="sl-SI" baseline="-25000" dirty="0" smtClean="0"/>
              <a:t>2</a:t>
            </a:r>
            <a:r>
              <a:rPr lang="sl-SI" dirty="0" smtClean="0"/>
              <a:t>O</a:t>
            </a:r>
          </a:p>
          <a:p>
            <a:r>
              <a:rPr lang="sl-SI" dirty="0" err="1" smtClean="0"/>
              <a:t>Razmernik</a:t>
            </a:r>
            <a:r>
              <a:rPr lang="sl-SI" dirty="0" smtClean="0"/>
              <a:t> zraka (λ):</a:t>
            </a:r>
          </a:p>
          <a:p>
            <a:pPr lvl="1"/>
            <a:r>
              <a:rPr lang="sl-SI" dirty="0" smtClean="0"/>
              <a:t>Bogata zmes: </a:t>
            </a:r>
            <a:r>
              <a:rPr lang="sl-SI" dirty="0"/>
              <a:t>λ = </a:t>
            </a:r>
            <a:r>
              <a:rPr lang="sl-SI" dirty="0" smtClean="0"/>
              <a:t>0,95-0,90</a:t>
            </a:r>
          </a:p>
          <a:p>
            <a:pPr lvl="1"/>
            <a:r>
              <a:rPr lang="sl-SI" dirty="0" smtClean="0"/>
              <a:t>Revna zmes: </a:t>
            </a:r>
            <a:r>
              <a:rPr lang="sl-SI" dirty="0"/>
              <a:t>λ = 1,05-1,10</a:t>
            </a:r>
          </a:p>
        </p:txBody>
      </p:sp>
      <p:pic>
        <p:nvPicPr>
          <p:cNvPr id="5" name="Ograda vsebine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979124"/>
            <a:ext cx="5152370" cy="296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0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LOKACIJA</a:t>
            </a:r>
            <a:endParaRPr lang="sl-SI" b="1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323528" y="4293096"/>
            <a:ext cx="8435280" cy="1689051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 err="1" smtClean="0"/>
              <a:t>Interservice</a:t>
            </a:r>
            <a:r>
              <a:rPr lang="sl-SI" dirty="0" smtClean="0"/>
              <a:t> d. o. o.</a:t>
            </a:r>
          </a:p>
          <a:p>
            <a:pPr marL="0" indent="0" algn="ctr">
              <a:buNone/>
            </a:pPr>
            <a:r>
              <a:rPr lang="sl-SI" dirty="0" smtClean="0"/>
              <a:t>Lešnikova 11, Ljubljana</a:t>
            </a:r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918116" cy="244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88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/>
              <a:t>POSTOPKI MERJENJA EMISIJ V IZPUŠNIH PLINIH</a:t>
            </a:r>
            <a:endParaRPr lang="sl-SI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873098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73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20000" cy="585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33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20000" cy="606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87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534</Words>
  <Application>Microsoft Office PowerPoint</Application>
  <PresentationFormat>Diaprojekcija na zaslonu (4:3)</PresentationFormat>
  <Paragraphs>76</Paragraphs>
  <Slides>22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4" baseType="lpstr">
      <vt:lpstr>Officeova tema</vt:lpstr>
      <vt:lpstr>Worksheet</vt:lpstr>
      <vt:lpstr>AVTOMOBILSKI KATALIZATOR</vt:lpstr>
      <vt:lpstr>UVOD</vt:lpstr>
      <vt:lpstr>HIPOTEZE</vt:lpstr>
      <vt:lpstr>KATALIZATOR</vt:lpstr>
      <vt:lpstr>TRISTOPENJSKI KATALIZATOR</vt:lpstr>
      <vt:lpstr>LOKACIJA</vt:lpstr>
      <vt:lpstr>POSTOPKI MERJENJA EMISIJ V IZPUŠNIH PLINIH</vt:lpstr>
      <vt:lpstr>PowerPointova predstavitev</vt:lpstr>
      <vt:lpstr>PowerPointova predstavitev</vt:lpstr>
      <vt:lpstr>PowerPointova predstavitev</vt:lpstr>
      <vt:lpstr>ZBRANI PODATKI</vt:lpstr>
      <vt:lpstr>PRIMERJAVA PODATKOV ZA VOZILA RENAULT CLIO</vt:lpstr>
      <vt:lpstr>Grafikon 2: Primerjava % CO v odvisnosti od razmernika zraka za vozilo Renault Clio</vt:lpstr>
      <vt:lpstr>Grafikon 3: Primerjava razmernika zraka v odvisnosti od št. prevoženih kilometrov za vozila Renault Clio</vt:lpstr>
      <vt:lpstr>PRIMERJAVA PODATKOV ZA VOZILA VOLKSWAGEN POLO</vt:lpstr>
      <vt:lpstr>Grafikon 5: Primerjava % CO v odvisnosti od razmernika zraka za vozilo Volkswagen Polo</vt:lpstr>
      <vt:lpstr>Grafikon 6: Primerjava razmernika zraka v odvisnosti od št. prevoženih kilometrov za vozila Volkswagen Polo</vt:lpstr>
      <vt:lpstr>PRIMERJAVA PODATKOV ZA VOZILA VOLKSWAGEN</vt:lpstr>
      <vt:lpstr>PRIMERJAVA ZA VOZILA RENAULT</vt:lpstr>
      <vt:lpstr>PRIMERJAVA ZA VOZILA TOYOTA</vt:lpstr>
      <vt:lpstr>PRIMERJAVA ZA VOZILA PEUGEOT</vt:lpstr>
      <vt:lpstr>ZAKLJUČEK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AVTOMOBILSKI KATALIZATOR</dc:title>
  <dc:creator>Gašper</dc:creator>
  <cp:lastModifiedBy>Gašper</cp:lastModifiedBy>
  <cp:revision>18</cp:revision>
  <dcterms:created xsi:type="dcterms:W3CDTF">2014-03-26T19:24:05Z</dcterms:created>
  <dcterms:modified xsi:type="dcterms:W3CDTF">2014-03-26T22:44:23Z</dcterms:modified>
</cp:coreProperties>
</file>